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56500" cy="106934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1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299" y="243489"/>
            <a:ext cx="4363085" cy="2021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56" y="2536941"/>
            <a:ext cx="6772275" cy="69265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54480" y="9741170"/>
            <a:ext cx="2835112" cy="858816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982841"/>
              </p:ext>
            </p:extLst>
          </p:nvPr>
        </p:nvGraphicFramePr>
        <p:xfrm>
          <a:off x="654720" y="2510276"/>
          <a:ext cx="6696075" cy="7089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0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0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4995">
                <a:tc>
                  <a:txBody>
                    <a:bodyPr/>
                    <a:lstStyle/>
                    <a:p>
                      <a:pPr marL="71755" marR="332105">
                        <a:lnSpc>
                          <a:spcPts val="1400"/>
                        </a:lnSpc>
                        <a:spcBef>
                          <a:spcPts val="2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own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Christingle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bake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Christingle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cake!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Visit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bit.ly/tcs-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cake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recipe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25400" marB="0"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84480">
                        <a:lnSpc>
                          <a:spcPts val="1400"/>
                        </a:lnSpc>
                        <a:spcBef>
                          <a:spcPts val="900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decoration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 tree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4300" marB="0"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15938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 Christmas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story 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pet,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plant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teddy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bear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Invite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neighbour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tea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Donate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treat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food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bank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Donate a toy to charity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 anchor="ctr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 a Christmas Card or picture for </a:t>
                      </a: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 who helps or cares for you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 anchor="ctr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1399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Make up with someone you have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argued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with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441959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who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are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alone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this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61277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Surprise your Mum or Carer by tidying your room!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Talk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someone who may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be sad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/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lonely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323850">
                        <a:lnSpc>
                          <a:spcPts val="14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Read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story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helped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The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Children’s Society: go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https://bit.ly/3SAI8O5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514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Put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out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food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birds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Pray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 you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think is having </a:t>
                      </a:r>
                      <a:r>
                        <a:rPr sz="1200" spc="-5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difficult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time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1030">
                <a:tc>
                  <a:txBody>
                    <a:bodyPr/>
                    <a:lstStyle/>
                    <a:p>
                      <a:pPr marL="71755" marR="441325">
                        <a:lnSpc>
                          <a:spcPts val="1400"/>
                        </a:lnSpc>
                        <a:spcBef>
                          <a:spcPts val="40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Buy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gift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for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special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from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Children’s Society shop 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online: https://bit.ly/47qK9Rf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514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15900">
                        <a:lnSpc>
                          <a:spcPts val="1400"/>
                        </a:lnSpc>
                        <a:spcBef>
                          <a:spcPts val="1105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Write to someone telling them why you love them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4033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Give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small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bunch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of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2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flowers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Spend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day saying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nice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things </a:t>
                      </a:r>
                      <a:r>
                        <a:rPr sz="1200" spc="-2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to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everyone you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meet!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Think of 3 things for thank God for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 anchor="ctr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242570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Tell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someone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your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favourite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Christmas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cracker</a:t>
                      </a:r>
                      <a:r>
                        <a:rPr sz="1200" spc="-3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joke!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marL="71755" marR="368935">
                        <a:lnSpc>
                          <a:spcPts val="1400"/>
                        </a:lnSpc>
                        <a:spcBef>
                          <a:spcPts val="925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Ask your teacher if the school choir can sing choirs after school to raise money for charity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17475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Drop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in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on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an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elderly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neighbour</a:t>
                      </a:r>
                      <a:r>
                        <a:rPr sz="1200" spc="-1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-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maybe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ts val="1420"/>
                        </a:lnSpc>
                      </a:pP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with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 cake or</a:t>
                      </a:r>
                      <a:r>
                        <a:rPr sz="1200" spc="-5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 </a:t>
                      </a:r>
                      <a:r>
                        <a:rPr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picture you’ve </a:t>
                      </a:r>
                      <a:r>
                        <a:rPr sz="1200" spc="-1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drawn</a:t>
                      </a:r>
                      <a:endParaRPr sz="120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  <a:lnB w="12700">
                      <a:solidFill>
                        <a:srgbClr val="40AD4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81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Stand up for someone who is struggling</a:t>
                      </a:r>
                      <a:endParaRPr lang="en-GB" sz="1200" spc="-10" dirty="0">
                        <a:solidFill>
                          <a:srgbClr val="231F20"/>
                        </a:solidFill>
                        <a:latin typeface="Comic Sans MS"/>
                        <a:cs typeface="Comic Sans MS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6350" marB="0">
                    <a:lnT w="12700">
                      <a:solidFill>
                        <a:srgbClr val="40AD4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420"/>
                        </a:lnSpc>
                        <a:spcBef>
                          <a:spcPts val="844"/>
                        </a:spcBef>
                      </a:pPr>
                      <a:r>
                        <a:rPr lang="en-GB" sz="1200" dirty="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Ask someone new to play with you </a:t>
                      </a:r>
                      <a:r>
                        <a:rPr lang="en-GB" sz="1200">
                          <a:solidFill>
                            <a:srgbClr val="231F20"/>
                          </a:solidFill>
                          <a:latin typeface="Comic Sans MS"/>
                          <a:cs typeface="Comic Sans MS"/>
                        </a:rPr>
                        <a:t>at breaktime</a:t>
                      </a:r>
                      <a:endParaRPr sz="1200" dirty="0">
                        <a:latin typeface="Comic Sans MS"/>
                        <a:cs typeface="Comic Sans MS"/>
                      </a:endParaRPr>
                    </a:p>
                  </a:txBody>
                  <a:tcPr marL="0" marR="0" marT="107314" marB="0">
                    <a:lnT w="12700">
                      <a:solidFill>
                        <a:srgbClr val="40AD4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205705" y="261475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19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841706" y="261475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19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05705" y="3236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41706" y="3236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05705" y="3812242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41706" y="3812242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5705" y="4388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841706" y="4388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5705" y="4964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41706" y="496424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5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05705" y="554024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41706" y="554024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05705" y="616173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841706" y="616173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5705" y="673773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4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841706" y="6737733"/>
            <a:ext cx="368935" cy="414020"/>
          </a:xfrm>
          <a:custGeom>
            <a:avLst/>
            <a:gdLst/>
            <a:ahLst/>
            <a:cxnLst/>
            <a:rect l="l" t="t" r="r" b="b"/>
            <a:pathLst>
              <a:path w="368935" h="414020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61594"/>
                </a:lnTo>
                <a:lnTo>
                  <a:pt x="7769" y="309762"/>
                </a:lnTo>
                <a:lnTo>
                  <a:pt x="29405" y="351597"/>
                </a:lnTo>
                <a:lnTo>
                  <a:pt x="62396" y="384588"/>
                </a:lnTo>
                <a:lnTo>
                  <a:pt x="104231" y="406224"/>
                </a:lnTo>
                <a:lnTo>
                  <a:pt x="152400" y="413994"/>
                </a:lnTo>
                <a:lnTo>
                  <a:pt x="216103" y="413994"/>
                </a:lnTo>
                <a:lnTo>
                  <a:pt x="264271" y="406224"/>
                </a:lnTo>
                <a:lnTo>
                  <a:pt x="306106" y="384588"/>
                </a:lnTo>
                <a:lnTo>
                  <a:pt x="339097" y="351597"/>
                </a:lnTo>
                <a:lnTo>
                  <a:pt x="360733" y="309762"/>
                </a:lnTo>
                <a:lnTo>
                  <a:pt x="368503" y="261594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05705" y="7359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41706" y="7359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05705" y="7935224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41706" y="7935224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05705" y="8511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41706" y="8511223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399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399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05705" y="9087225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4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E95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41706" y="9087225"/>
            <a:ext cx="368935" cy="368935"/>
          </a:xfrm>
          <a:custGeom>
            <a:avLst/>
            <a:gdLst/>
            <a:ahLst/>
            <a:cxnLst/>
            <a:rect l="l" t="t" r="r" b="b"/>
            <a:pathLst>
              <a:path w="368935" h="368934">
                <a:moveTo>
                  <a:pt x="152400" y="0"/>
                </a:moveTo>
                <a:lnTo>
                  <a:pt x="104231" y="7769"/>
                </a:lnTo>
                <a:lnTo>
                  <a:pt x="62396" y="29405"/>
                </a:lnTo>
                <a:lnTo>
                  <a:pt x="29405" y="62396"/>
                </a:lnTo>
                <a:lnTo>
                  <a:pt x="7769" y="104231"/>
                </a:lnTo>
                <a:lnTo>
                  <a:pt x="0" y="152400"/>
                </a:lnTo>
                <a:lnTo>
                  <a:pt x="0" y="216103"/>
                </a:lnTo>
                <a:lnTo>
                  <a:pt x="7769" y="264271"/>
                </a:lnTo>
                <a:lnTo>
                  <a:pt x="29405" y="306106"/>
                </a:lnTo>
                <a:lnTo>
                  <a:pt x="62396" y="339097"/>
                </a:lnTo>
                <a:lnTo>
                  <a:pt x="104231" y="360733"/>
                </a:lnTo>
                <a:lnTo>
                  <a:pt x="152400" y="368503"/>
                </a:lnTo>
                <a:lnTo>
                  <a:pt x="216103" y="368503"/>
                </a:lnTo>
                <a:lnTo>
                  <a:pt x="264271" y="360733"/>
                </a:lnTo>
                <a:lnTo>
                  <a:pt x="306106" y="339097"/>
                </a:lnTo>
                <a:lnTo>
                  <a:pt x="339097" y="306106"/>
                </a:lnTo>
                <a:lnTo>
                  <a:pt x="360733" y="264271"/>
                </a:lnTo>
                <a:lnTo>
                  <a:pt x="368503" y="216103"/>
                </a:lnTo>
                <a:lnTo>
                  <a:pt x="368503" y="152400"/>
                </a:lnTo>
                <a:lnTo>
                  <a:pt x="360733" y="104231"/>
                </a:lnTo>
                <a:lnTo>
                  <a:pt x="339097" y="62396"/>
                </a:lnTo>
                <a:lnTo>
                  <a:pt x="306106" y="29405"/>
                </a:lnTo>
                <a:lnTo>
                  <a:pt x="264271" y="7769"/>
                </a:lnTo>
                <a:lnTo>
                  <a:pt x="216103" y="0"/>
                </a:lnTo>
                <a:lnTo>
                  <a:pt x="152400" y="0"/>
                </a:lnTo>
                <a:close/>
              </a:path>
            </a:pathLst>
          </a:custGeom>
          <a:ln w="63500">
            <a:solidFill>
              <a:srgbClr val="FBAC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6362"/>
            <a:ext cx="4410075" cy="2442210"/>
          </a:xfrm>
          <a:custGeom>
            <a:avLst/>
            <a:gdLst/>
            <a:ahLst/>
            <a:cxnLst/>
            <a:rect l="l" t="t" r="r" b="b"/>
            <a:pathLst>
              <a:path w="4410075" h="2442210">
                <a:moveTo>
                  <a:pt x="4409998" y="0"/>
                </a:moveTo>
                <a:lnTo>
                  <a:pt x="0" y="0"/>
                </a:lnTo>
                <a:lnTo>
                  <a:pt x="0" y="2441638"/>
                </a:lnTo>
                <a:lnTo>
                  <a:pt x="4409998" y="2441638"/>
                </a:lnTo>
                <a:lnTo>
                  <a:pt x="4409998" y="0"/>
                </a:lnTo>
                <a:close/>
              </a:path>
            </a:pathLst>
          </a:custGeom>
          <a:solidFill>
            <a:srgbClr val="F6A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568770" y="138082"/>
            <a:ext cx="327342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10" dirty="0"/>
              <a:t>ADVENT</a:t>
            </a:r>
            <a:endParaRPr sz="6000"/>
          </a:p>
        </p:txBody>
      </p:sp>
      <p:sp>
        <p:nvSpPr>
          <p:cNvPr id="32" name="object 32"/>
          <p:cNvSpPr txBox="1"/>
          <p:nvPr/>
        </p:nvSpPr>
        <p:spPr>
          <a:xfrm>
            <a:off x="45789" y="774213"/>
            <a:ext cx="4319270" cy="154495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R="76835" algn="ctr">
              <a:lnSpc>
                <a:spcPct val="100000"/>
              </a:lnSpc>
              <a:spcBef>
                <a:spcPts val="1490"/>
              </a:spcBef>
            </a:pPr>
            <a:r>
              <a:rPr sz="5000" b="1" spc="-10" dirty="0">
                <a:solidFill>
                  <a:srgbClr val="FFFFFF"/>
                </a:solidFill>
                <a:latin typeface="Comic Sans MS"/>
                <a:cs typeface="Comic Sans MS"/>
              </a:rPr>
              <a:t>Challenge</a:t>
            </a:r>
            <a:endParaRPr sz="5000">
              <a:latin typeface="Comic Sans MS"/>
              <a:cs typeface="Comic Sans MS"/>
            </a:endParaRPr>
          </a:p>
          <a:p>
            <a:pPr marL="12700" marR="5080" indent="-635" algn="ctr">
              <a:lnSpc>
                <a:spcPts val="1400"/>
              </a:lnSpc>
              <a:spcBef>
                <a:spcPts val="414"/>
              </a:spcBef>
            </a:pP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Do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24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small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acts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of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kindness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(in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any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order!)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over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Advent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FFFFFF"/>
                </a:solidFill>
                <a:latin typeface="Comic Sans MS"/>
                <a:cs typeface="Comic Sans MS"/>
              </a:rPr>
              <a:t>and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make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world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around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you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little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better.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On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Christmas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spc="-25" dirty="0">
                <a:solidFill>
                  <a:srgbClr val="FFFFFF"/>
                </a:solidFill>
                <a:latin typeface="Comic Sans MS"/>
                <a:cs typeface="Comic Sans MS"/>
              </a:rPr>
              <a:t>Day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ask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everyone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your</a:t>
            </a:r>
            <a:r>
              <a:rPr sz="1200" i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home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to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read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the</a:t>
            </a:r>
            <a:r>
              <a:rPr sz="1200" i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200" i="1" dirty="0">
                <a:solidFill>
                  <a:srgbClr val="FFFFFF"/>
                </a:solidFill>
                <a:latin typeface="Comic Sans MS"/>
                <a:cs typeface="Comic Sans MS"/>
              </a:rPr>
              <a:t>prayer</a:t>
            </a:r>
            <a:r>
              <a:rPr sz="1200" i="1" spc="-10" dirty="0">
                <a:solidFill>
                  <a:srgbClr val="FFFFFF"/>
                </a:solidFill>
                <a:latin typeface="Comic Sans MS"/>
                <a:cs typeface="Comic Sans MS"/>
              </a:rPr>
              <a:t> overleaf.</a:t>
            </a:r>
            <a:endParaRPr sz="1200">
              <a:latin typeface="Comic Sans MS"/>
              <a:cs typeface="Comic Sans MS"/>
            </a:endParaRPr>
          </a:p>
        </p:txBody>
      </p:sp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9999" y="6362"/>
            <a:ext cx="3143642" cy="244163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59D1696-E17B-C16F-9E19-CE036E9DC2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6974" y="9424106"/>
            <a:ext cx="1285714" cy="84761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8BCBB61E-09DF-7479-9845-AA99990AD4D7}"/>
              </a:ext>
            </a:extLst>
          </p:cNvPr>
          <p:cNvSpPr txBox="1"/>
          <p:nvPr/>
        </p:nvSpPr>
        <p:spPr>
          <a:xfrm>
            <a:off x="585085" y="10164609"/>
            <a:ext cx="3791242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500" b="1" dirty="0">
                <a:effectLst/>
                <a:latin typeface="Abbey Old Style SF"/>
                <a:ea typeface="Times New Roman" panose="02020603050405020304" pitchFamily="18" charset="0"/>
                <a:cs typeface="Times New Roman" panose="02020603050405020304" pitchFamily="18" charset="0"/>
              </a:rPr>
              <a:t>The Parish of St Peter &amp; St Paul, Wincanton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0138" y="9821501"/>
            <a:ext cx="2111348" cy="641422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12"/>
            <a:ext cx="4410075" cy="2442210"/>
          </a:xfrm>
          <a:custGeom>
            <a:avLst/>
            <a:gdLst/>
            <a:ahLst/>
            <a:cxnLst/>
            <a:rect l="l" t="t" r="r" b="b"/>
            <a:pathLst>
              <a:path w="4410075" h="2442210">
                <a:moveTo>
                  <a:pt x="4409998" y="0"/>
                </a:moveTo>
                <a:lnTo>
                  <a:pt x="0" y="0"/>
                </a:lnTo>
                <a:lnTo>
                  <a:pt x="0" y="2441651"/>
                </a:lnTo>
                <a:lnTo>
                  <a:pt x="4409998" y="2441651"/>
                </a:lnTo>
                <a:lnTo>
                  <a:pt x="4409998" y="0"/>
                </a:lnTo>
                <a:close/>
              </a:path>
            </a:pathLst>
          </a:custGeom>
          <a:solidFill>
            <a:srgbClr val="F6A7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 marR="5080" algn="ctr">
              <a:lnSpc>
                <a:spcPts val="3800"/>
              </a:lnSpc>
              <a:spcBef>
                <a:spcPts val="660"/>
              </a:spcBef>
            </a:pPr>
            <a:r>
              <a:rPr dirty="0"/>
              <a:t>A</a:t>
            </a:r>
            <a:r>
              <a:rPr spc="-15" dirty="0"/>
              <a:t> </a:t>
            </a:r>
            <a:r>
              <a:rPr dirty="0"/>
              <a:t>Christmas</a:t>
            </a:r>
            <a:r>
              <a:rPr spc="-15" dirty="0"/>
              <a:t> </a:t>
            </a:r>
            <a:r>
              <a:rPr spc="-10" dirty="0"/>
              <a:t>prayer </a:t>
            </a:r>
            <a:r>
              <a:rPr dirty="0"/>
              <a:t>for</a:t>
            </a:r>
            <a:r>
              <a:rPr spc="-20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work</a:t>
            </a:r>
            <a:r>
              <a:rPr spc="-10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-10" dirty="0"/>
              <a:t> Children’s</a:t>
            </a:r>
          </a:p>
          <a:p>
            <a:pPr marR="350520" algn="ctr">
              <a:lnSpc>
                <a:spcPts val="3760"/>
              </a:lnSpc>
            </a:pPr>
            <a:r>
              <a:rPr spc="-10" dirty="0"/>
              <a:t>Society</a:t>
            </a: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409999" y="12"/>
            <a:ext cx="3149992" cy="244163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131" y="2676232"/>
            <a:ext cx="564876" cy="47463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0" y="8074609"/>
            <a:ext cx="7560309" cy="1337945"/>
            <a:chOff x="0" y="8074609"/>
            <a:chExt cx="7560309" cy="1337945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87444" y="8120442"/>
              <a:ext cx="564602" cy="51630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79450" y="8272045"/>
              <a:ext cx="564596" cy="51630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0" y="8074609"/>
              <a:ext cx="7560309" cy="1337945"/>
            </a:xfrm>
            <a:custGeom>
              <a:avLst/>
              <a:gdLst/>
              <a:ahLst/>
              <a:cxnLst/>
              <a:rect l="l" t="t" r="r" b="b"/>
              <a:pathLst>
                <a:path w="7560309" h="1337945">
                  <a:moveTo>
                    <a:pt x="7559992" y="0"/>
                  </a:moveTo>
                  <a:lnTo>
                    <a:pt x="0" y="0"/>
                  </a:lnTo>
                  <a:lnTo>
                    <a:pt x="0" y="1337652"/>
                  </a:lnTo>
                  <a:lnTo>
                    <a:pt x="7559992" y="1337652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F7942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26060" y="2568751"/>
            <a:ext cx="6662420" cy="6570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" algn="ctr">
              <a:lnSpc>
                <a:spcPct val="100000"/>
              </a:lnSpc>
              <a:spcBef>
                <a:spcPts val="100"/>
              </a:spcBef>
            </a:pP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born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2600" b="1" spc="-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231F20"/>
                </a:solidFill>
                <a:latin typeface="Calibri"/>
                <a:cs typeface="Calibri"/>
              </a:rPr>
              <a:t>stable,</a:t>
            </a:r>
            <a:endParaRPr sz="2600" dirty="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186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4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courage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do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not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have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safe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place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call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home.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 dirty="0">
              <a:latin typeface="Calibri"/>
              <a:cs typeface="Calibri"/>
            </a:endParaRPr>
          </a:p>
          <a:p>
            <a:pPr marL="1153160" marR="1090295" indent="415925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for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whom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angels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sang,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song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kingdom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weep.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 dirty="0">
              <a:latin typeface="Calibri"/>
              <a:cs typeface="Calibri"/>
            </a:endParaRPr>
          </a:p>
          <a:p>
            <a:pPr marL="1186815" marR="1122680" indent="-635" algn="ctr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worshipped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by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shepherds,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peace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on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earth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are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oppressed.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 dirty="0">
              <a:latin typeface="Calibri"/>
              <a:cs typeface="Calibri"/>
            </a:endParaRPr>
          </a:p>
          <a:p>
            <a:pPr marL="1242060" marR="1177290" indent="1270" algn="ctr">
              <a:lnSpc>
                <a:spcPct val="101899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visited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by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both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wise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meek,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wisdom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humility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 govern.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 dirty="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Lord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Jesus,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whose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radiance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filled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lowly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manger,</a:t>
            </a:r>
            <a:endParaRPr sz="1800" dirty="0">
              <a:latin typeface="Calibri"/>
              <a:cs typeface="Calibri"/>
            </a:endParaRPr>
          </a:p>
          <a:p>
            <a:pPr marL="55880" algn="ctr">
              <a:lnSpc>
                <a:spcPct val="100000"/>
              </a:lnSpc>
              <a:spcBef>
                <a:spcPts val="40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shine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our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lives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today,</a:t>
            </a:r>
            <a:endParaRPr sz="1800" dirty="0">
              <a:latin typeface="Calibri"/>
              <a:cs typeface="Calibri"/>
            </a:endParaRPr>
          </a:p>
          <a:p>
            <a:pPr marL="819150" marR="757555" algn="ctr">
              <a:lnSpc>
                <a:spcPts val="2200"/>
              </a:lnSpc>
              <a:spcBef>
                <a:spcPts val="80"/>
              </a:spcBef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hope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to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all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vulnerable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children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3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young</a:t>
            </a:r>
            <a:r>
              <a:rPr sz="1800" b="1" spc="-3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people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and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bless</a:t>
            </a:r>
            <a:r>
              <a:rPr sz="1800" b="1" spc="-1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work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of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Children’s Society</a:t>
            </a:r>
            <a:endParaRPr sz="1800" dirty="0">
              <a:latin typeface="Calibri"/>
              <a:cs typeface="Calibri"/>
            </a:endParaRPr>
          </a:p>
          <a:p>
            <a:pPr marL="55880" algn="ctr">
              <a:lnSpc>
                <a:spcPts val="2120"/>
              </a:lnSpc>
            </a:pP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in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giving</a:t>
            </a:r>
            <a:r>
              <a:rPr sz="1800" b="1" spc="-2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them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231F20"/>
                </a:solidFill>
                <a:latin typeface="Calibri"/>
                <a:cs typeface="Calibri"/>
              </a:rPr>
              <a:t>brighter</a:t>
            </a:r>
            <a:r>
              <a:rPr sz="1800" b="1" spc="-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231F20"/>
                </a:solidFill>
                <a:latin typeface="Calibri"/>
                <a:cs typeface="Calibri"/>
              </a:rPr>
              <a:t>future.</a:t>
            </a:r>
            <a:endParaRPr sz="1800" dirty="0">
              <a:latin typeface="Calibri"/>
              <a:cs typeface="Calibri"/>
            </a:endParaRPr>
          </a:p>
          <a:p>
            <a:pPr marL="57150" algn="ctr">
              <a:lnSpc>
                <a:spcPct val="100000"/>
              </a:lnSpc>
              <a:spcBef>
                <a:spcPts val="370"/>
              </a:spcBef>
            </a:pPr>
            <a:r>
              <a:rPr sz="2200" b="1" spc="-20" dirty="0">
                <a:solidFill>
                  <a:srgbClr val="231F20"/>
                </a:solidFill>
                <a:latin typeface="Calibri"/>
                <a:cs typeface="Calibri"/>
              </a:rPr>
              <a:t>Amen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00" dirty="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CAMPAIGN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FOR CHANGE</a:t>
            </a:r>
            <a:r>
              <a:rPr sz="2600" b="1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600" b="1" dirty="0">
                <a:solidFill>
                  <a:srgbClr val="FFFFFF"/>
                </a:solidFill>
                <a:latin typeface="Comic Sans MS"/>
                <a:cs typeface="Comic Sans MS"/>
              </a:rPr>
              <a:t>IN </a:t>
            </a:r>
            <a:r>
              <a:rPr sz="2600" b="1" spc="-20" dirty="0">
                <a:solidFill>
                  <a:srgbClr val="FFFFFF"/>
                </a:solidFill>
                <a:latin typeface="Comic Sans MS"/>
                <a:cs typeface="Comic Sans MS"/>
              </a:rPr>
              <a:t>2024</a:t>
            </a:r>
            <a:endParaRPr sz="2600" dirty="0">
              <a:latin typeface="Comic Sans MS"/>
              <a:cs typeface="Comic Sans MS"/>
            </a:endParaRPr>
          </a:p>
          <a:p>
            <a:pPr marL="12065" marR="5080" indent="635" algn="ctr">
              <a:lnSpc>
                <a:spcPct val="100000"/>
              </a:lnSpc>
              <a:spcBef>
                <a:spcPts val="280"/>
              </a:spcBef>
            </a:pP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Become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Children’s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Society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campaigner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in</a:t>
            </a:r>
            <a:r>
              <a:rPr sz="1500" b="1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2024.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Find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out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how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1500" b="1" spc="-25" dirty="0">
                <a:solidFill>
                  <a:srgbClr val="FFFFFF"/>
                </a:solidFill>
                <a:latin typeface="Comic Sans MS"/>
                <a:cs typeface="Comic Sans MS"/>
              </a:rPr>
              <a:t>by 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following this link: 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bit.ly/tcs-</a:t>
            </a:r>
            <a:r>
              <a:rPr sz="1500" b="1" dirty="0">
                <a:solidFill>
                  <a:srgbClr val="FFFFFF"/>
                </a:solidFill>
                <a:latin typeface="Comic Sans MS"/>
                <a:cs typeface="Comic Sans MS"/>
              </a:rPr>
              <a:t>campaign (please note it’s </a:t>
            </a:r>
            <a:r>
              <a:rPr sz="1500" b="1" spc="-10" dirty="0">
                <a:solidFill>
                  <a:srgbClr val="FFFFFF"/>
                </a:solidFill>
                <a:latin typeface="Comic Sans MS"/>
                <a:cs typeface="Comic Sans MS"/>
              </a:rPr>
              <a:t>case-sensitive!)</a:t>
            </a:r>
            <a:endParaRPr sz="1500" dirty="0">
              <a:latin typeface="Comic Sans MS"/>
              <a:cs typeface="Comic Sans MS"/>
            </a:endParaRPr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88131" y="7488279"/>
            <a:ext cx="564876" cy="474630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88931" y="5571242"/>
            <a:ext cx="564876" cy="474622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58681" y="7248238"/>
            <a:ext cx="564876" cy="474623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3930" y="5009762"/>
            <a:ext cx="564872" cy="474625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648931" y="4049534"/>
            <a:ext cx="564873" cy="474630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780931" y="2748233"/>
            <a:ext cx="564876" cy="47463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D296B9AE-151E-DAEA-CE1E-E5F673E0D347}"/>
              </a:ext>
            </a:extLst>
          </p:cNvPr>
          <p:cNvSpPr txBox="1"/>
          <p:nvPr/>
        </p:nvSpPr>
        <p:spPr>
          <a:xfrm>
            <a:off x="470569" y="10123876"/>
            <a:ext cx="4330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>
                <a:effectLst/>
                <a:latin typeface="Abbey Old Style SF"/>
                <a:ea typeface="Times New Roman" panose="02020603050405020304" pitchFamily="18" charset="0"/>
                <a:cs typeface="Times New Roman" panose="02020603050405020304" pitchFamily="18" charset="0"/>
              </a:rPr>
              <a:t>The Parish of St Peter &amp; St Paul, Wincanton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EF9AF74-7852-BB08-9D2E-BF6F28BD86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3506" y="9412554"/>
            <a:ext cx="1285714" cy="84761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481</Words>
  <Application>Microsoft Office PowerPoint</Application>
  <PresentationFormat>Custom</PresentationFormat>
  <Paragraphs>58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Abbey Old Style SF</vt:lpstr>
      <vt:lpstr>Calibri</vt:lpstr>
      <vt:lpstr>Comic Sans MS</vt:lpstr>
      <vt:lpstr>Times New Roman</vt:lpstr>
      <vt:lpstr>Office Theme</vt:lpstr>
      <vt:lpstr>ADVENT</vt:lpstr>
      <vt:lpstr>A Christmas prayer for the work of The Children’s Society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ADVENT</dc:title>
  <dc:creator>Office Parish Church</dc:creator>
  <cp:lastModifiedBy>Parish Office</cp:lastModifiedBy>
  <cp:revision>3</cp:revision>
  <cp:lastPrinted>2023-11-17T13:08:22Z</cp:lastPrinted>
  <dcterms:created xsi:type="dcterms:W3CDTF">2023-11-10T12:46:21Z</dcterms:created>
  <dcterms:modified xsi:type="dcterms:W3CDTF">2023-11-17T13:08:39Z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2023-11-10T00:00:00Z</vt:filetime>
  </property>
  <property fmtid="{D5CDD505-2E9C-101B-9397-08002B2CF9AE}" pid="3" name="Creator">
    <vt:lpwstr>Adobe InDesign 19.0 (Windows)</vt:lpwstr>
  </property>
  <property fmtid="{D5CDD505-2E9C-101B-9397-08002B2CF9AE}" pid="4" name="LastSaved">
    <vt:filetime>2023-11-10T00:00:00Z</vt:filetime>
  </property>
  <property fmtid="{D5CDD505-2E9C-101B-9397-08002B2CF9AE}" pid="5" name="Producer">
    <vt:lpwstr>Adobe PDF Library 17.0</vt:lpwstr>
  </property>
</Properties>
</file>